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61" r:id="rId2"/>
    <p:sldId id="268" r:id="rId3"/>
    <p:sldId id="269" r:id="rId4"/>
    <p:sldId id="274" r:id="rId5"/>
    <p:sldId id="284" r:id="rId6"/>
    <p:sldId id="278" r:id="rId7"/>
    <p:sldId id="283" r:id="rId8"/>
    <p:sldId id="286" r:id="rId9"/>
    <p:sldId id="287" r:id="rId10"/>
    <p:sldId id="288" r:id="rId11"/>
    <p:sldId id="289" r:id="rId12"/>
    <p:sldId id="267" r:id="rId13"/>
    <p:sldId id="282" r:id="rId14"/>
  </p:sldIdLst>
  <p:sldSz cx="9144000" cy="6858000" type="letter"/>
  <p:notesSz cx="6858000" cy="9313863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nay K. Sandhir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99"/>
    <a:srgbClr val="00C3CC"/>
    <a:srgbClr val="00A4BB"/>
    <a:srgbClr val="009BBB"/>
    <a:srgbClr val="00BCD0"/>
    <a:srgbClr val="00B7D0"/>
    <a:srgbClr val="DC0E53"/>
    <a:srgbClr val="DDDDD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0000" autoAdjust="0"/>
  </p:normalViewPr>
  <p:slideViewPr>
    <p:cSldViewPr snapToGrid="0">
      <p:cViewPr varScale="1">
        <p:scale>
          <a:sx n="107" d="100"/>
          <a:sy n="107" d="100"/>
        </p:scale>
        <p:origin x="15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64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5B655287-1F3F-4195-B8E1-7B154687BE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02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8DEEFB85-347C-4330-B72D-2C338817EEF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9663" y="704850"/>
            <a:ext cx="4640262" cy="34798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22775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8168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6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176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5814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2205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858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46125" y="1338263"/>
            <a:ext cx="3781983" cy="4579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4674413" y="1338263"/>
            <a:ext cx="3783787" cy="4579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653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799"/>
            <a:ext cx="7772400" cy="451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V="1">
            <a:off x="678484" y="6027725"/>
            <a:ext cx="7772400" cy="1463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9BBB">
                <a:alpha val="7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417" y="6163664"/>
            <a:ext cx="3833165" cy="638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1" r:id="rId3"/>
    <p:sldLayoutId id="2147483657" r:id="rId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7399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739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739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739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73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73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73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73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73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Arial" panose="020B0604020202020204" pitchFamily="34" charset="0"/>
        <a:buChar char="•"/>
        <a:defRPr sz="36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Calibri" pitchFamily="34" charset="0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Calibri" panose="020F0502020204030204" pitchFamily="34" charset="0"/>
        <a:buChar char="‾"/>
        <a:defRPr sz="3200">
          <a:solidFill>
            <a:schemeClr val="tx1"/>
          </a:solidFill>
          <a:latin typeface="Calibri" pitchFamily="34" charset="0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Calibri" panose="020F0502020204030204" pitchFamily="34" charset="0"/>
        <a:buChar char="⁰"/>
        <a:defRPr sz="2400">
          <a:solidFill>
            <a:schemeClr val="tx1"/>
          </a:solidFill>
          <a:latin typeface="Calibri" pitchFamily="34" charset="0"/>
        </a:defRPr>
      </a:lvl4pPr>
      <a:lvl5pPr marL="1543050" indent="0" algn="l" rtl="0" eaLnBrk="1" fontAlgn="base" hangingPunct="1">
        <a:spcBef>
          <a:spcPct val="20000"/>
        </a:spcBef>
        <a:spcAft>
          <a:spcPct val="0"/>
        </a:spcAft>
        <a:buNone/>
        <a:defRPr sz="2400">
          <a:solidFill>
            <a:schemeClr val="tx1"/>
          </a:solidFill>
          <a:latin typeface="Calibri" pitchFamily="34" charset="0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Times New Roman" pitchFamily="18" charset="0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Times New Roman" pitchFamily="18" charset="0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Times New Roman" pitchFamily="18" charset="0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bc-midatlantic.org/" TargetMode="External"/><Relationship Id="rId2" Type="http://schemas.openxmlformats.org/officeDocument/2006/relationships/hyperlink" Target="https://americasboatingclub.org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scape34@gmail.com" TargetMode="External"/><Relationship Id="rId2" Type="http://schemas.openxmlformats.org/officeDocument/2006/relationships/hyperlink" Target="mailto:gene.danko@snet.ne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ps.org/images/secretary/opman/treman.pdf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 sz="quarter"/>
          </p:nvPr>
        </p:nvSpPr>
        <p:spPr>
          <a:xfrm>
            <a:off x="685800" y="1258785"/>
            <a:ext cx="7772400" cy="3158836"/>
          </a:xfrm>
        </p:spPr>
        <p:txBody>
          <a:bodyPr/>
          <a:lstStyle/>
          <a:p>
            <a:r>
              <a:rPr lang="en-US" dirty="0"/>
              <a:t>United States Power Squadrons®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We ARE</a:t>
            </a:r>
            <a:br>
              <a:rPr lang="en-US" dirty="0"/>
            </a:br>
            <a:r>
              <a:rPr lang="en-US" dirty="0"/>
              <a:t>America’s Boating Club®</a:t>
            </a:r>
          </a:p>
        </p:txBody>
      </p:sp>
    </p:spTree>
    <p:extLst>
      <p:ext uri="{BB962C8B-B14F-4D97-AF65-F5344CB8AC3E}">
        <p14:creationId xmlns:p14="http://schemas.microsoft.com/office/powerpoint/2010/main" val="2119073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69B9BE-0516-46E2-8617-9C8D5C4D0AD7}"/>
              </a:ext>
            </a:extLst>
          </p:cNvPr>
          <p:cNvSpPr txBox="1"/>
          <p:nvPr/>
        </p:nvSpPr>
        <p:spPr>
          <a:xfrm>
            <a:off x="2349088" y="1989807"/>
            <a:ext cx="4445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Budget vs. Actuals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TR-1 Report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MD Franchise Report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MD Franchise Instructions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EDD238-FCD3-844E-2893-83CE8064F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799"/>
            <a:ext cx="7772400" cy="1079365"/>
          </a:xfrm>
        </p:spPr>
        <p:txBody>
          <a:bodyPr/>
          <a:lstStyle/>
          <a:p>
            <a:r>
              <a:rPr lang="en-US" dirty="0"/>
              <a:t>LINK TO EXAMPLE FORMS</a:t>
            </a:r>
            <a:endParaRPr lang="en-US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287802-5893-2996-ACAC-0F1EFA8D8FBA}"/>
              </a:ext>
            </a:extLst>
          </p:cNvPr>
          <p:cNvSpPr/>
          <p:nvPr/>
        </p:nvSpPr>
        <p:spPr>
          <a:xfrm rot="19848377">
            <a:off x="138579" y="2967335"/>
            <a:ext cx="8866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Links deleted from online file</a:t>
            </a:r>
          </a:p>
        </p:txBody>
      </p:sp>
    </p:spTree>
    <p:extLst>
      <p:ext uri="{BB962C8B-B14F-4D97-AF65-F5344CB8AC3E}">
        <p14:creationId xmlns:p14="http://schemas.microsoft.com/office/powerpoint/2010/main" val="112700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69B9BE-0516-46E2-8617-9C8D5C4D0AD7}"/>
              </a:ext>
            </a:extLst>
          </p:cNvPr>
          <p:cNvSpPr txBox="1"/>
          <p:nvPr/>
        </p:nvSpPr>
        <p:spPr>
          <a:xfrm>
            <a:off x="3200400" y="2013558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Manually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Excel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Quicken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QuickBooks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EDD238-FCD3-844E-2893-83CE8064F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799"/>
            <a:ext cx="7772400" cy="1079365"/>
          </a:xfrm>
        </p:spPr>
        <p:txBody>
          <a:bodyPr/>
          <a:lstStyle/>
          <a:p>
            <a:r>
              <a:rPr lang="en-US" dirty="0"/>
              <a:t>HOW DO YOU KEEP YOUR BOOKS?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227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 sz="quarter"/>
          </p:nvPr>
        </p:nvSpPr>
        <p:spPr>
          <a:xfrm>
            <a:off x="685800" y="1099596"/>
            <a:ext cx="7772400" cy="3905008"/>
          </a:xfrm>
        </p:spPr>
        <p:txBody>
          <a:bodyPr/>
          <a:lstStyle/>
          <a:p>
            <a:br>
              <a:rPr lang="en-US" b="0" i="0" dirty="0"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b="0" i="0" dirty="0">
                <a:effectLst/>
                <a:latin typeface="Roboto" panose="02000000000000000000" pitchFamily="2" charset="0"/>
              </a:rPr>
              <a:t>USPS</a:t>
            </a:r>
            <a:br>
              <a:rPr lang="en-US" b="0" i="0" dirty="0"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b="0" i="0" dirty="0"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https://americasboatingclub.org</a:t>
            </a:r>
            <a:br>
              <a:rPr lang="en-US" b="0" i="0" dirty="0">
                <a:effectLst/>
                <a:latin typeface="Roboto" panose="02000000000000000000" pitchFamily="2" charset="0"/>
              </a:rPr>
            </a:br>
            <a:br>
              <a:rPr lang="en-US" b="0" i="0" dirty="0">
                <a:effectLst/>
                <a:latin typeface="Roboto" panose="02000000000000000000" pitchFamily="2" charset="0"/>
              </a:rPr>
            </a:br>
            <a:r>
              <a:rPr lang="en-US" b="0" i="0" dirty="0">
                <a:effectLst/>
                <a:latin typeface="Roboto" panose="02000000000000000000" pitchFamily="2" charset="0"/>
              </a:rPr>
              <a:t>D5</a:t>
            </a:r>
            <a:br>
              <a:rPr lang="en-US" dirty="0"/>
            </a:b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https://abc-midatlantic.org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24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8750D2-0C21-410F-8C89-4BBC475A21AA}"/>
              </a:ext>
            </a:extLst>
          </p:cNvPr>
          <p:cNvSpPr txBox="1"/>
          <p:nvPr/>
        </p:nvSpPr>
        <p:spPr>
          <a:xfrm>
            <a:off x="1974915" y="2828041"/>
            <a:ext cx="4779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399"/>
                </a:solidFill>
                <a:latin typeface="+mn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7591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9F498-9F57-9A4D-9F4F-A30ACF374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532474"/>
          </a:xfrm>
        </p:spPr>
        <p:txBody>
          <a:bodyPr anchor="t"/>
          <a:lstStyle/>
          <a:p>
            <a:r>
              <a:rPr lang="en-US" dirty="0"/>
              <a:t>SQUADRON TREASURER</a:t>
            </a:r>
            <a:br>
              <a:rPr lang="en-US" dirty="0"/>
            </a:br>
            <a:r>
              <a:rPr lang="en-US" dirty="0"/>
              <a:t>OFFICER TRAINING</a:t>
            </a:r>
            <a:br>
              <a:rPr lang="en-US" dirty="0"/>
            </a:br>
            <a:br>
              <a:rPr lang="en-US" sz="1800" dirty="0"/>
            </a:br>
            <a:r>
              <a:rPr lang="en-US" dirty="0"/>
              <a:t>31 March 2023</a:t>
            </a:r>
            <a:br>
              <a:rPr lang="en-US" dirty="0"/>
            </a:br>
            <a:br>
              <a:rPr lang="en-US" sz="1800" dirty="0"/>
            </a:br>
            <a:r>
              <a:rPr lang="en-US" sz="2800" dirty="0"/>
              <a:t>Gene </a:t>
            </a:r>
            <a:r>
              <a:rPr lang="en-US" sz="2800" dirty="0" err="1"/>
              <a:t>Danko</a:t>
            </a:r>
            <a:r>
              <a:rPr lang="en-US" sz="2800" dirty="0"/>
              <a:t>, Treasurer</a:t>
            </a:r>
            <a:br>
              <a:rPr lang="en-US" sz="2800" dirty="0"/>
            </a:br>
            <a:r>
              <a:rPr lang="en-US" sz="2800" dirty="0"/>
              <a:t>C: 860-214-4779</a:t>
            </a:r>
            <a:br>
              <a:rPr lang="en-US" sz="2800" dirty="0"/>
            </a:br>
            <a:r>
              <a:rPr lang="en-US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gene.danko@snet.net</a:t>
            </a:r>
            <a:br>
              <a:rPr lang="en-US" sz="2800" dirty="0"/>
            </a:br>
            <a:r>
              <a:rPr lang="en-US" sz="2800" dirty="0"/>
              <a:t>Frank Hudson, Assistant Treasurer</a:t>
            </a:r>
            <a:br>
              <a:rPr lang="en-US" sz="2800" dirty="0"/>
            </a:br>
            <a:r>
              <a:rPr lang="en-US" sz="2800" dirty="0"/>
              <a:t>C: 757-870-3023</a:t>
            </a:r>
            <a:br>
              <a:rPr lang="en-US" sz="2800" dirty="0"/>
            </a:br>
            <a:r>
              <a:rPr lang="en-US" sz="2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Cscape34@gmail.com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83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D6B4C-ED09-43C5-A0AA-D55C1DB02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799"/>
            <a:ext cx="7772400" cy="1072739"/>
          </a:xfrm>
        </p:spPr>
        <p:txBody>
          <a:bodyPr/>
          <a:lstStyle/>
          <a:p>
            <a:r>
              <a:rPr lang="en-US" dirty="0"/>
              <a:t>INTRODUCTIONS</a:t>
            </a:r>
            <a:br>
              <a:rPr lang="en-US" dirty="0"/>
            </a:br>
            <a:r>
              <a:rPr lang="en-US" sz="2400" dirty="0">
                <a:solidFill>
                  <a:srgbClr val="007399"/>
                </a:solidFill>
                <a:latin typeface="+mn-lt"/>
              </a:rPr>
              <a:t>Gene </a:t>
            </a:r>
            <a:r>
              <a:rPr lang="en-US" sz="2400" dirty="0" err="1">
                <a:solidFill>
                  <a:srgbClr val="007399"/>
                </a:solidFill>
                <a:latin typeface="+mn-lt"/>
              </a:rPr>
              <a:t>Danko</a:t>
            </a:r>
            <a:r>
              <a:rPr lang="en-US" sz="2400" dirty="0">
                <a:solidFill>
                  <a:srgbClr val="007399"/>
                </a:solidFill>
                <a:latin typeface="+mn-lt"/>
              </a:rPr>
              <a:t>, Treasurer, ABC Mid-Atlantic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69B9BE-0516-46E2-8617-9C8D5C4D0AD7}"/>
              </a:ext>
            </a:extLst>
          </p:cNvPr>
          <p:cNvSpPr txBox="1"/>
          <p:nvPr/>
        </p:nvSpPr>
        <p:spPr>
          <a:xfrm>
            <a:off x="685800" y="1496822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399"/>
                </a:solidFill>
                <a:latin typeface="+mn-lt"/>
              </a:rPr>
              <a:t>Born into a family of bankers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399"/>
                </a:solidFill>
                <a:latin typeface="+mn-lt"/>
              </a:rPr>
              <a:t>Career in defense aerospace R&amp;D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399"/>
                </a:solidFill>
                <a:latin typeface="+mn-lt"/>
              </a:rPr>
              <a:t>Bid &amp; Proposal experience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399"/>
                </a:solidFill>
                <a:latin typeface="+mn-lt"/>
              </a:rPr>
              <a:t>Managed IRAD expenditures of $20M annually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399"/>
                </a:solidFill>
                <a:latin typeface="+mn-lt"/>
              </a:rPr>
              <a:t>Managed contracts up to $30M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399"/>
                </a:solidFill>
                <a:latin typeface="+mn-lt"/>
              </a:rPr>
              <a:t>Schooled in gov’t cost accounting and earned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399"/>
                </a:solidFill>
                <a:latin typeface="+mn-lt"/>
              </a:rPr>
              <a:t>MBA, Finance and General Management, Rensselaer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399"/>
                </a:solidFill>
                <a:latin typeface="+mn-lt"/>
              </a:rPr>
              <a:t>Treasurer and bookkeeper for our small business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399"/>
                </a:solidFill>
                <a:latin typeface="+mn-lt"/>
              </a:rPr>
              <a:t>Quickbooks</a:t>
            </a:r>
            <a:r>
              <a:rPr lang="en-US" dirty="0">
                <a:solidFill>
                  <a:srgbClr val="007399"/>
                </a:solidFill>
                <a:latin typeface="+mn-lt"/>
              </a:rPr>
              <a:t> experience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26582D-3A7B-05BF-7B1D-39A8063A2FC5}"/>
              </a:ext>
            </a:extLst>
          </p:cNvPr>
          <p:cNvSpPr txBox="1"/>
          <p:nvPr/>
        </p:nvSpPr>
        <p:spPr>
          <a:xfrm>
            <a:off x="1661267" y="5389352"/>
            <a:ext cx="5821465" cy="461665"/>
          </a:xfrm>
          <a:prstGeom prst="rect">
            <a:avLst/>
          </a:prstGeom>
          <a:solidFill>
            <a:srgbClr val="00739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However, I have never been a USPS Treasurer</a:t>
            </a:r>
          </a:p>
        </p:txBody>
      </p:sp>
    </p:spTree>
    <p:extLst>
      <p:ext uri="{BB962C8B-B14F-4D97-AF65-F5344CB8AC3E}">
        <p14:creationId xmlns:p14="http://schemas.microsoft.com/office/powerpoint/2010/main" val="254463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69B9BE-0516-46E2-8617-9C8D5C4D0AD7}"/>
              </a:ext>
            </a:extLst>
          </p:cNvPr>
          <p:cNvSpPr txBox="1"/>
          <p:nvPr/>
        </p:nvSpPr>
        <p:spPr>
          <a:xfrm>
            <a:off x="685800" y="2013558"/>
            <a:ext cx="777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399"/>
                </a:solidFill>
                <a:latin typeface="+mn-lt"/>
              </a:rPr>
              <a:t>How many Treasurers for First Time?</a:t>
            </a:r>
          </a:p>
          <a:p>
            <a:pPr algn="ctr"/>
            <a:endParaRPr lang="en-US" sz="2800" dirty="0">
              <a:solidFill>
                <a:srgbClr val="007399"/>
              </a:solidFill>
              <a:latin typeface="+mn-lt"/>
            </a:endParaRPr>
          </a:p>
          <a:p>
            <a:pPr algn="ctr"/>
            <a:r>
              <a:rPr lang="en-US" sz="2800" dirty="0">
                <a:solidFill>
                  <a:srgbClr val="007399"/>
                </a:solidFill>
                <a:latin typeface="+mn-lt"/>
              </a:rPr>
              <a:t>How many Treasurers from prior years?</a:t>
            </a:r>
          </a:p>
          <a:p>
            <a:pPr algn="ctr"/>
            <a:endParaRPr lang="en-US" sz="2800" dirty="0">
              <a:solidFill>
                <a:srgbClr val="007399"/>
              </a:solidFill>
              <a:latin typeface="+mn-lt"/>
            </a:endParaRPr>
          </a:p>
          <a:p>
            <a:pPr algn="ctr"/>
            <a:r>
              <a:rPr lang="en-US" sz="2800" dirty="0">
                <a:solidFill>
                  <a:srgbClr val="007399"/>
                </a:solidFill>
                <a:latin typeface="+mn-lt"/>
              </a:rPr>
              <a:t>So, where do you start?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EDD238-FCD3-844E-2893-83CE8064F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799"/>
            <a:ext cx="7772400" cy="1079365"/>
          </a:xfrm>
        </p:spPr>
        <p:txBody>
          <a:bodyPr/>
          <a:lstStyle/>
          <a:p>
            <a:r>
              <a:rPr lang="en-US" dirty="0"/>
              <a:t>INTRODUCTIONS</a:t>
            </a:r>
            <a:br>
              <a:rPr lang="en-US" dirty="0"/>
            </a:br>
            <a:r>
              <a:rPr lang="en-US" sz="2400" dirty="0">
                <a:solidFill>
                  <a:srgbClr val="007399"/>
                </a:solidFill>
                <a:latin typeface="+mn-lt"/>
              </a:rPr>
              <a:t>Gene </a:t>
            </a:r>
            <a:r>
              <a:rPr lang="en-US" sz="2400" dirty="0" err="1">
                <a:solidFill>
                  <a:srgbClr val="007399"/>
                </a:solidFill>
                <a:latin typeface="+mn-lt"/>
              </a:rPr>
              <a:t>Danko</a:t>
            </a:r>
            <a:r>
              <a:rPr lang="en-US" sz="2400" dirty="0">
                <a:solidFill>
                  <a:srgbClr val="007399"/>
                </a:solidFill>
                <a:latin typeface="+mn-lt"/>
              </a:rPr>
              <a:t>, Treasurer, ABC Mid-Atlantic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245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69B9BE-0516-46E2-8617-9C8D5C4D0AD7}"/>
              </a:ext>
            </a:extLst>
          </p:cNvPr>
          <p:cNvSpPr txBox="1"/>
          <p:nvPr/>
        </p:nvSpPr>
        <p:spPr>
          <a:xfrm>
            <a:off x="685800" y="2013558"/>
            <a:ext cx="777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399"/>
                </a:solidFill>
                <a:latin typeface="+mn-lt"/>
              </a:rPr>
              <a:t>This is not a bookkeeping course!</a:t>
            </a:r>
          </a:p>
          <a:p>
            <a:pPr algn="ctr"/>
            <a:endParaRPr lang="en-US" sz="2800" dirty="0">
              <a:solidFill>
                <a:srgbClr val="007399"/>
              </a:solidFill>
              <a:latin typeface="+mn-lt"/>
            </a:endParaRPr>
          </a:p>
          <a:p>
            <a:pPr algn="ctr"/>
            <a:r>
              <a:rPr lang="en-US" sz="2800" dirty="0">
                <a:solidFill>
                  <a:srgbClr val="007399"/>
                </a:solidFill>
                <a:latin typeface="+mn-lt"/>
              </a:rPr>
              <a:t>Treasurers do much more…</a:t>
            </a:r>
          </a:p>
          <a:p>
            <a:pPr algn="ctr"/>
            <a:endParaRPr lang="en-US" sz="2800" dirty="0">
              <a:solidFill>
                <a:srgbClr val="007399"/>
              </a:solidFill>
              <a:latin typeface="+mn-lt"/>
            </a:endParaRPr>
          </a:p>
          <a:p>
            <a:pPr algn="ctr"/>
            <a:r>
              <a:rPr lang="en-US" sz="2800" dirty="0">
                <a:solidFill>
                  <a:srgbClr val="007399"/>
                </a:solidFill>
                <a:latin typeface="+mn-lt"/>
              </a:rPr>
              <a:t>We will focus on on the </a:t>
            </a:r>
            <a:r>
              <a:rPr lang="en-US" sz="2800" b="1" i="1" dirty="0">
                <a:solidFill>
                  <a:srgbClr val="007399"/>
                </a:solidFill>
                <a:latin typeface="+mn-lt"/>
              </a:rPr>
              <a:t>duties</a:t>
            </a:r>
            <a:r>
              <a:rPr lang="en-US" sz="2800" dirty="0">
                <a:solidFill>
                  <a:srgbClr val="007399"/>
                </a:solidFill>
                <a:latin typeface="+mn-lt"/>
              </a:rPr>
              <a:t> of a squadron treasurer</a:t>
            </a:r>
          </a:p>
          <a:p>
            <a:pPr algn="ctr"/>
            <a:endParaRPr lang="en-US" sz="2800" dirty="0">
              <a:solidFill>
                <a:srgbClr val="007399"/>
              </a:solidFill>
              <a:latin typeface="+mn-lt"/>
            </a:endParaRPr>
          </a:p>
          <a:p>
            <a:pPr algn="ctr"/>
            <a:r>
              <a:rPr lang="en-US" sz="2800" dirty="0">
                <a:solidFill>
                  <a:srgbClr val="007399"/>
                </a:solidFill>
                <a:latin typeface="+mn-lt"/>
              </a:rPr>
              <a:t>Critically, we will discuss </a:t>
            </a:r>
            <a:r>
              <a:rPr lang="en-US" sz="2800" b="1" i="1" dirty="0">
                <a:solidFill>
                  <a:srgbClr val="007399"/>
                </a:solidFill>
                <a:latin typeface="+mn-lt"/>
              </a:rPr>
              <a:t>processes</a:t>
            </a:r>
            <a:r>
              <a:rPr lang="en-US" sz="2800" dirty="0">
                <a:solidFill>
                  <a:srgbClr val="007399"/>
                </a:solidFill>
                <a:latin typeface="+mn-lt"/>
              </a:rPr>
              <a:t> and where to find them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EDD238-FCD3-844E-2893-83CE8064F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799"/>
            <a:ext cx="7772400" cy="1079365"/>
          </a:xfrm>
        </p:spPr>
        <p:txBody>
          <a:bodyPr/>
          <a:lstStyle/>
          <a:p>
            <a:r>
              <a:rPr lang="en-US" dirty="0"/>
              <a:t>EXPECTATIONS</a:t>
            </a:r>
            <a:br>
              <a:rPr lang="en-US" dirty="0"/>
            </a:br>
            <a:r>
              <a:rPr lang="en-US" sz="2400" dirty="0">
                <a:solidFill>
                  <a:srgbClr val="007399"/>
                </a:solidFill>
                <a:latin typeface="+mn-lt"/>
              </a:rPr>
              <a:t>Good Behavior for Treasurers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457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5A68A-0A8A-4531-AAE6-A4A75E0DC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START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1F7974-4F50-4E79-845C-8990B391720F}"/>
              </a:ext>
            </a:extLst>
          </p:cNvPr>
          <p:cNvSpPr txBox="1"/>
          <p:nvPr/>
        </p:nvSpPr>
        <p:spPr>
          <a:xfrm>
            <a:off x="706487" y="2271117"/>
            <a:ext cx="4703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399"/>
                </a:solidFill>
                <a:latin typeface="+mn-lt"/>
              </a:rPr>
              <a:t>Download the Treasurer’s Manual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Follow the actual link below, or go to the National Treasurer’s home page and scroll the menu on the left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F8906A-950D-C9D1-5054-EF500C97B9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255" y="1792253"/>
            <a:ext cx="2520632" cy="32734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AEBCD9-A054-A84B-40BA-9CC4EA99D58C}"/>
              </a:ext>
            </a:extLst>
          </p:cNvPr>
          <p:cNvSpPr txBox="1"/>
          <p:nvPr/>
        </p:nvSpPr>
        <p:spPr>
          <a:xfrm>
            <a:off x="706487" y="5338226"/>
            <a:ext cx="7772400" cy="461665"/>
          </a:xfrm>
          <a:prstGeom prst="rect">
            <a:avLst/>
          </a:prstGeom>
          <a:solidFill>
            <a:srgbClr val="007399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>
                <a:solidFill>
                  <a:schemeClr val="bg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https://www.usps.org/images/secretary/opman/</a:t>
            </a:r>
            <a:r>
              <a:rPr lang="en-US" dirty="0" err="1">
                <a:solidFill>
                  <a:schemeClr val="bg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treman.pdf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539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69B9BE-0516-46E2-8617-9C8D5C4D0AD7}"/>
              </a:ext>
            </a:extLst>
          </p:cNvPr>
          <p:cNvSpPr txBox="1"/>
          <p:nvPr/>
        </p:nvSpPr>
        <p:spPr>
          <a:xfrm>
            <a:off x="342900" y="1479168"/>
            <a:ext cx="8458200" cy="440120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lvl="0" indent="-342900" defTabSz="485775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Process dues</a:t>
            </a:r>
          </a:p>
          <a:p>
            <a:pPr marL="342900" lvl="0" indent="-342900" defTabSz="485775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Monitor different sources of revenue</a:t>
            </a:r>
          </a:p>
          <a:p>
            <a:pPr marL="342900" indent="-342900" defTabSz="485775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Obtain postal service permits, if necessary</a:t>
            </a:r>
          </a:p>
          <a:p>
            <a:pPr marL="342900" indent="-342900" defTabSz="485775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Maintain monthly accounts</a:t>
            </a:r>
          </a:p>
          <a:p>
            <a:pPr marL="342900" lvl="0" indent="-342900" defTabSz="485775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Always pay from </a:t>
            </a:r>
            <a:r>
              <a:rPr lang="en-US" sz="2000" i="1" dirty="0">
                <a:latin typeface="+mn-lt"/>
              </a:rPr>
              <a:t>original</a:t>
            </a:r>
            <a:r>
              <a:rPr lang="en-US" sz="2000" dirty="0">
                <a:latin typeface="+mn-lt"/>
              </a:rPr>
              <a:t> receipts</a:t>
            </a:r>
          </a:p>
          <a:p>
            <a:pPr marL="342900" indent="-342900" defTabSz="485775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Deposit all receipts – promptly</a:t>
            </a:r>
          </a:p>
          <a:p>
            <a:pPr marL="342900" indent="-342900" defTabSz="485775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Pay the Educational Fund</a:t>
            </a:r>
          </a:p>
          <a:p>
            <a:pPr marL="342900" indent="-342900" defTabSz="485775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Pay disbursements on time and by proper account</a:t>
            </a:r>
          </a:p>
          <a:p>
            <a:pPr marL="342900" indent="-342900" defTabSz="485775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Account for student materials</a:t>
            </a:r>
          </a:p>
          <a:p>
            <a:pPr marL="342900" lvl="0" indent="-342900" defTabSz="485775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Use separate journals as needed</a:t>
            </a:r>
          </a:p>
          <a:p>
            <a:pPr marL="342900" lvl="0" indent="-342900" defTabSz="485775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Maintain files of paid invoices, cash receipts, correspondence</a:t>
            </a:r>
          </a:p>
          <a:p>
            <a:pPr marL="342900" lvl="0" indent="-342900" defTabSz="485775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Reconcile bank statements </a:t>
            </a:r>
            <a:r>
              <a:rPr lang="en-US" sz="2000" i="1" dirty="0">
                <a:latin typeface="+mn-lt"/>
              </a:rPr>
              <a:t>monthly</a:t>
            </a:r>
            <a:r>
              <a:rPr lang="en-US" sz="2000" dirty="0">
                <a:latin typeface="+mn-lt"/>
              </a:rPr>
              <a:t>, including statements, CDs, liability accounts</a:t>
            </a:r>
          </a:p>
          <a:p>
            <a:pPr marL="342900" lvl="0" indent="-342900" defTabSz="485775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Verify all other accounts are accurate</a:t>
            </a:r>
          </a:p>
          <a:p>
            <a:pPr marL="342900" lvl="0" indent="-342900" defTabSz="485775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Print financial and budget statements to perform you own mini audit</a:t>
            </a:r>
          </a:p>
          <a:p>
            <a:pPr marL="342900" lvl="0" indent="-342900" defTabSz="485775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Generate reports for ExCom meetings</a:t>
            </a:r>
          </a:p>
          <a:p>
            <a:pPr marL="342900" lvl="0" indent="-342900" defTabSz="485775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Turn over all documents at end of watch</a:t>
            </a:r>
            <a:endParaRPr lang="en-US" sz="2800" dirty="0">
              <a:latin typeface="+mn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EDD238-FCD3-844E-2893-83CE8064F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799"/>
            <a:ext cx="7772400" cy="1079365"/>
          </a:xfrm>
        </p:spPr>
        <p:txBody>
          <a:bodyPr/>
          <a:lstStyle/>
          <a:p>
            <a:r>
              <a:rPr lang="en-US" dirty="0"/>
              <a:t>DUTIES</a:t>
            </a:r>
            <a:br>
              <a:rPr lang="en-US" dirty="0"/>
            </a:br>
            <a:r>
              <a:rPr lang="en-US" sz="2400" dirty="0"/>
              <a:t>Continuous throughout the year (sec. T.7.2)</a:t>
            </a:r>
          </a:p>
        </p:txBody>
      </p:sp>
    </p:spTree>
    <p:extLst>
      <p:ext uri="{BB962C8B-B14F-4D97-AF65-F5344CB8AC3E}">
        <p14:creationId xmlns:p14="http://schemas.microsoft.com/office/powerpoint/2010/main" val="314408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69B9BE-0516-46E2-8617-9C8D5C4D0AD7}"/>
              </a:ext>
            </a:extLst>
          </p:cNvPr>
          <p:cNvSpPr txBox="1"/>
          <p:nvPr/>
        </p:nvSpPr>
        <p:spPr>
          <a:xfrm>
            <a:off x="420089" y="1348544"/>
            <a:ext cx="830382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</a:rPr>
              <a:t>Fall or Spring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Arrange audit prior to annual meeting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Attend District Conference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Pay the Educational Fund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</a:rPr>
              <a:t>BEFORE 28 February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Notify HQ of yearly squadron dues amounts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</a:rPr>
              <a:t>March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Report to Squadron Commander total receipts, payments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Review Ops Manual for IRS information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Prepare Form 990 or 990-N and notify district treasurer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Prepare State forms as required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This may include tax exemption forms!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EDD238-FCD3-844E-2893-83CE8064F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799"/>
            <a:ext cx="7772400" cy="1079365"/>
          </a:xfrm>
        </p:spPr>
        <p:txBody>
          <a:bodyPr/>
          <a:lstStyle/>
          <a:p>
            <a:r>
              <a:rPr lang="en-US" dirty="0"/>
              <a:t>DUTIES</a:t>
            </a:r>
            <a:br>
              <a:rPr lang="en-US" dirty="0"/>
            </a:br>
            <a:r>
              <a:rPr lang="en-US" sz="2400" dirty="0"/>
              <a:t>What gets done when (sec. T.8.2) 1 of 2</a:t>
            </a:r>
          </a:p>
        </p:txBody>
      </p:sp>
    </p:spTree>
    <p:extLst>
      <p:ext uri="{BB962C8B-B14F-4D97-AF65-F5344CB8AC3E}">
        <p14:creationId xmlns:p14="http://schemas.microsoft.com/office/powerpoint/2010/main" val="23832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69B9BE-0516-46E2-8617-9C8D5C4D0AD7}"/>
              </a:ext>
            </a:extLst>
          </p:cNvPr>
          <p:cNvSpPr txBox="1"/>
          <p:nvPr/>
        </p:nvSpPr>
        <p:spPr>
          <a:xfrm>
            <a:off x="685800" y="1479169"/>
            <a:ext cx="7772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</a:rPr>
              <a:t>BEFORE 14 July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Send Form TR-1 to HQ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</a:rPr>
              <a:t>September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Prepare preliminary budget for next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</a:rPr>
              <a:t>October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Prepare Merit Marks for your department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</a:rPr>
              <a:t>November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Finalize budget for next year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EDD238-FCD3-844E-2893-83CE8064F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799"/>
            <a:ext cx="7772400" cy="1079365"/>
          </a:xfrm>
        </p:spPr>
        <p:txBody>
          <a:bodyPr/>
          <a:lstStyle/>
          <a:p>
            <a:r>
              <a:rPr lang="en-US" dirty="0"/>
              <a:t>DUTIES</a:t>
            </a:r>
            <a:br>
              <a:rPr lang="en-US" dirty="0"/>
            </a:br>
            <a:r>
              <a:rPr lang="en-US" sz="2400" dirty="0"/>
              <a:t>What gets done when (sec. T.8.2) 2 of 2</a:t>
            </a:r>
          </a:p>
        </p:txBody>
      </p:sp>
    </p:spTree>
    <p:extLst>
      <p:ext uri="{BB962C8B-B14F-4D97-AF65-F5344CB8AC3E}">
        <p14:creationId xmlns:p14="http://schemas.microsoft.com/office/powerpoint/2010/main" val="183197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5dd3b5eab04799935286d652a75b776e2b83c"/>
  <p:tag name="ISPRING_RESOURCE_PATHS_HASH_PRESENTER" val="39191712ec31c5d152a6e1864739caf612d62d7f"/>
</p:tagLst>
</file>

<file path=ppt/theme/theme1.xml><?xml version="1.0" encoding="utf-8"?>
<a:theme xmlns:a="http://schemas.openxmlformats.org/drawingml/2006/main" name="New Wave">
  <a:themeElements>
    <a:clrScheme name="SolStrat Briefing.pot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lStrat Briefing.po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Strat Briefing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Strat Briefing.po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Strat Briefing.po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Strat Briefing.po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Strat Briefing.po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Strat Briefing.po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BClub PPT Template.pptx" id="{CDA87D8D-C613-4148-B7E5-2D3C44FA0592}" vid="{AEEAB9D8-ADB3-4D9D-87E6-229310FBE4A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2022 USPS Treasurer Training</Template>
  <TotalTime>768</TotalTime>
  <Words>535</Words>
  <Application>Microsoft Macintosh PowerPoint</Application>
  <PresentationFormat>Letter Paper (8.5x11 in)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Roboto</vt:lpstr>
      <vt:lpstr>Times New Roman</vt:lpstr>
      <vt:lpstr>Wingdings</vt:lpstr>
      <vt:lpstr>New Wave</vt:lpstr>
      <vt:lpstr>United States Power Squadrons®  We ARE America’s Boating Club®</vt:lpstr>
      <vt:lpstr>SQUADRON TREASURER OFFICER TRAINING  31 March 2023  Gene Danko, Treasurer C: 860-214-4779 gene.danko@snet.net Frank Hudson, Assistant Treasurer C: 757-870-3023 Cscape34@gmail.com</vt:lpstr>
      <vt:lpstr>INTRODUCTIONS Gene Danko, Treasurer, ABC Mid-Atlantic</vt:lpstr>
      <vt:lpstr>INTRODUCTIONS Gene Danko, Treasurer, ABC Mid-Atlantic</vt:lpstr>
      <vt:lpstr>EXPECTATIONS Good Behavior for Treasurers</vt:lpstr>
      <vt:lpstr>WHERE TO START</vt:lpstr>
      <vt:lpstr>DUTIES Continuous throughout the year (sec. T.7.2)</vt:lpstr>
      <vt:lpstr>DUTIES What gets done when (sec. T.8.2) 1 of 2</vt:lpstr>
      <vt:lpstr>DUTIES What gets done when (sec. T.8.2) 2 of 2</vt:lpstr>
      <vt:lpstr>LINK TO EXAMPLE FORMS</vt:lpstr>
      <vt:lpstr>HOW DO YOU KEEP YOUR BOOKS?</vt:lpstr>
      <vt:lpstr> USPS https://americasboatingclub.org  D5 https://abc-midatlantic.org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Power Squadrons® We ARE America’s Boating Club®</dc:title>
  <dc:creator>Frank Hudson</dc:creator>
  <cp:lastModifiedBy>Gene</cp:lastModifiedBy>
  <cp:revision>19</cp:revision>
  <cp:lastPrinted>1999-02-11T20:37:06Z</cp:lastPrinted>
  <dcterms:created xsi:type="dcterms:W3CDTF">2022-03-14T01:59:04Z</dcterms:created>
  <dcterms:modified xsi:type="dcterms:W3CDTF">2023-03-27T15:47:05Z</dcterms:modified>
</cp:coreProperties>
</file>